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ist"/>
      <p:regular r:id="rId17"/>
    </p:embeddedFont>
    <p:embeddedFont>
      <p:font typeface="Geis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slide" Target="/ppt/slides/slide7.xml" Id="rId8" /><Relationship Type="http://schemas.openxmlformats.org/officeDocument/2006/relationships/slide" Target="/ppt/slides/slide8.xml" Id="rId9" /><Relationship Type="http://schemas.openxmlformats.org/officeDocument/2006/relationships/slide" Target="/ppt/slides/slide9.xml" Id="rId10" /><Relationship Type="http://schemas.openxmlformats.org/officeDocument/2006/relationships/slide" Target="/ppt/slides/slide10.xml" Id="rId11" /><Relationship Type="http://schemas.openxmlformats.org/officeDocument/2006/relationships/notesMaster" Target="/ppt/notesMasters/notesMaster1.xml" Id="rId12" /><Relationship Type="http://schemas.openxmlformats.org/officeDocument/2006/relationships/presProps" Target="/ppt/presProps.xml" Id="rId13" /><Relationship Type="http://schemas.openxmlformats.org/officeDocument/2006/relationships/viewProps" Target="/ppt/viewProps.xml" Id="rId14" /><Relationship Type="http://schemas.openxmlformats.org/officeDocument/2006/relationships/theme" Target="/ppt/theme/theme1.xml" Id="rId15" /><Relationship Type="http://schemas.openxmlformats.org/officeDocument/2006/relationships/tableStyles" Target="/ppt/tableStyles.xml" Id="rId16" /><Relationship Type="http://schemas.openxmlformats.org/officeDocument/2006/relationships/font" Target="/ppt/fonts/font1.fntdata" Id="rId17" /><Relationship Type="http://schemas.openxmlformats.org/officeDocument/2006/relationships/font" Target="/ppt/fonts/font2.fntdata" Id="rId18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0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6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7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8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9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-1010-1.png" Id="rId1" /><Relationship Type="http://schemas.openxmlformats.org/officeDocument/2006/relationships/image" Target="/ppt/media/image-1010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-1011-1.png" Id="rId1" /><Relationship Type="http://schemas.openxmlformats.org/officeDocument/2006/relationships/image" Target="/ppt/media/image-1011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image" Target="/ppt/media/image-1002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-1003-1.png" Id="rId1" /><Relationship Type="http://schemas.openxmlformats.org/officeDocument/2006/relationships/image" Target="/ppt/media/image-1003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-1004-1.png" Id="rId1" /><Relationship Type="http://schemas.openxmlformats.org/officeDocument/2006/relationships/image" Target="/ppt/media/image-1004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-1005-1.png" Id="rId1" /><Relationship Type="http://schemas.openxmlformats.org/officeDocument/2006/relationships/image" Target="/ppt/media/image-1005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-1006-1.png" Id="rId1" /><Relationship Type="http://schemas.openxmlformats.org/officeDocument/2006/relationships/image" Target="/ppt/media/image-1006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-1007-1.png" Id="rId1" /><Relationship Type="http://schemas.openxmlformats.org/officeDocument/2006/relationships/image" Target="/ppt/media/image-1007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-1008-1.png" Id="rId1" /><Relationship Type="http://schemas.openxmlformats.org/officeDocument/2006/relationships/image" Target="/ppt/media/image-1008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-1009-1.png" Id="rId1" /><Relationship Type="http://schemas.openxmlformats.org/officeDocument/2006/relationships/image" Target="/ppt/media/image-1009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image" Target="/ppt/media/image-1-2.png" Id="rId2" /><Relationship Type="http://schemas.openxmlformats.org/officeDocument/2006/relationships/image" Target="/ppt/media/image-1-3.sv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1.xml" Id="rId5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-10-1.png" Id="rId1" /><Relationship Type="http://schemas.openxmlformats.org/officeDocument/2006/relationships/slideLayout" Target="/ppt/slideLayouts/slideLayout11.xml" Id="rId2" /><Relationship Type="http://schemas.openxmlformats.org/officeDocument/2006/relationships/notesSlide" Target="/ppt/notesSlides/notesSlide10.xml" Id="rId3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-2-1.png" Id="rId1" /><Relationship Type="http://schemas.openxmlformats.org/officeDocument/2006/relationships/slideLayout" Target="/ppt/slideLayouts/slideLayout3.xml" Id="rId2" /><Relationship Type="http://schemas.openxmlformats.org/officeDocument/2006/relationships/notesSlide" Target="/ppt/notesSlides/notesSlide2.xml" Id="rId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notesSlide" Target="/ppt/notesSlides/notesSlide3.xml" Id="rId2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-4-1.png" Id="rId1" /><Relationship Type="http://schemas.openxmlformats.org/officeDocument/2006/relationships/image" Target="/ppt/media/image-4-2.png" Id="rId2" /><Relationship Type="http://schemas.openxmlformats.org/officeDocument/2006/relationships/image" Target="/ppt/media/image-4-3.svg" Id="rId3" /><Relationship Type="http://schemas.openxmlformats.org/officeDocument/2006/relationships/image" Target="/ppt/media/image-4-4.png" Id="rId4" /><Relationship Type="http://schemas.openxmlformats.org/officeDocument/2006/relationships/image" Target="/ppt/media/image-4-5.svg" Id="rId5" /><Relationship Type="http://schemas.openxmlformats.org/officeDocument/2006/relationships/image" Target="/ppt/media/image-4-6.png" Id="rId6" /><Relationship Type="http://schemas.openxmlformats.org/officeDocument/2006/relationships/image" Target="/ppt/media/image-4-7.svg" Id="rId7" /><Relationship Type="http://schemas.openxmlformats.org/officeDocument/2006/relationships/image" Target="/ppt/media/image-4-8.png" Id="rId8" /><Relationship Type="http://schemas.openxmlformats.org/officeDocument/2006/relationships/image" Target="/ppt/media/image-4-9.svg" Id="rId9" /><Relationship Type="http://schemas.openxmlformats.org/officeDocument/2006/relationships/slideLayout" Target="/ppt/slideLayouts/slideLayout5.xml" Id="rId10" /><Relationship Type="http://schemas.openxmlformats.org/officeDocument/2006/relationships/notesSlide" Target="/ppt/notesSlides/notesSlide4.xml" Id="rId1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-5-1.png" Id="rId1" /><Relationship Type="http://schemas.openxmlformats.org/officeDocument/2006/relationships/slideLayout" Target="/ppt/slideLayouts/slideLayout6.xml" Id="rId2" /><Relationship Type="http://schemas.openxmlformats.org/officeDocument/2006/relationships/notesSlide" Target="/ppt/notesSlides/notesSlide5.xml" Id="rId3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-6-1.png" Id="rId1" /><Relationship Type="http://schemas.openxmlformats.org/officeDocument/2006/relationships/image" Target="/ppt/media/image-6-2.png" Id="rId2" /><Relationship Type="http://schemas.openxmlformats.org/officeDocument/2006/relationships/image" Target="/ppt/media/image-6-3.svg" Id="rId3" /><Relationship Type="http://schemas.openxmlformats.org/officeDocument/2006/relationships/slideLayout" Target="/ppt/slideLayouts/slideLayout7.xml" Id="rId4" /><Relationship Type="http://schemas.openxmlformats.org/officeDocument/2006/relationships/notesSlide" Target="/ppt/notesSlides/notesSlide6.xml" Id="rId5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-7-1.png" Id="rId1" /><Relationship Type="http://schemas.openxmlformats.org/officeDocument/2006/relationships/image" Target="/ppt/media/image-7-2.png" Id="rId2" /><Relationship Type="http://schemas.openxmlformats.org/officeDocument/2006/relationships/image" Target="/ppt/media/image-7-3.png" Id="rId3" /><Relationship Type="http://schemas.openxmlformats.org/officeDocument/2006/relationships/image" Target="/ppt/media/image-7-4.png" Id="rId4" /><Relationship Type="http://schemas.openxmlformats.org/officeDocument/2006/relationships/slideLayout" Target="/ppt/slideLayouts/slideLayout8.xml" Id="rId5" /><Relationship Type="http://schemas.openxmlformats.org/officeDocument/2006/relationships/notesSlide" Target="/ppt/notesSlides/notesSlide7.xml" Id="rId6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-8-1.png" Id="rId1" /><Relationship Type="http://schemas.openxmlformats.org/officeDocument/2006/relationships/image" Target="/ppt/media/image-8-2.png" Id="rId2" /><Relationship Type="http://schemas.openxmlformats.org/officeDocument/2006/relationships/image" Target="/ppt/media/image-8-3.svg" Id="rId3" /><Relationship Type="http://schemas.openxmlformats.org/officeDocument/2006/relationships/slideLayout" Target="/ppt/slideLayouts/slideLayout9.xml" Id="rId4" /><Relationship Type="http://schemas.openxmlformats.org/officeDocument/2006/relationships/notesSlide" Target="/ppt/notesSlides/notesSlide8.xml" Id="rId5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-9-1.png" Id="rId1" /><Relationship Type="http://schemas.openxmlformats.org/officeDocument/2006/relationships/slideLayout" Target="/ppt/slideLayouts/slideLayout10.xml" Id="rId2" /><Relationship Type="http://schemas.openxmlformats.org/officeDocument/2006/relationships/notesSlide" Target="/ppt/notesSlides/notesSlide9.xml" Id="rId3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2614493"/>
            <a:ext cx="2692241" cy="426244"/>
          </a:xfrm>
          <a:prstGeom prst="roundRect">
            <a:avLst>
              <a:gd name="adj" fmla="val 38315"/>
            </a:avLst>
          </a:prstGeom>
          <a:solidFill>
            <a:srgbClr val="CCFFE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2736890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2682478"/>
            <a:ext cx="214788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BUSINESS INTELLIGENCE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31314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Blinkit Sales Performance Analysis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48891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Transforming raw transactional data into actionable business insights through comprehensive Excel analytics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758" y="607338"/>
            <a:ext cx="7599283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Impact &amp; Next Steps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8758" y="2317552"/>
            <a:ext cx="3689271" cy="1993106"/>
          </a:xfrm>
          <a:prstGeom prst="roundRect">
            <a:avLst>
              <a:gd name="adj" fmla="val 996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7001" y="2545794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Immediate Value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87001" y="3022997"/>
            <a:ext cx="3232785" cy="1059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Actionable insights for product strategy, outlet management, and sales optimization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8652" y="2317552"/>
            <a:ext cx="3689390" cy="1993106"/>
          </a:xfrm>
          <a:prstGeom prst="roundRect">
            <a:avLst>
              <a:gd name="adj" fmla="val 996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6895" y="2545794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Decision Support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96895" y="3022997"/>
            <a:ext cx="3232904" cy="1059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Interactive dashboard enabling real-time, data-driven business decisions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8758" y="4531281"/>
            <a:ext cx="7599283" cy="1639967"/>
          </a:xfrm>
          <a:prstGeom prst="roundRect">
            <a:avLst>
              <a:gd name="adj" fmla="val 1211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87001" y="4759523"/>
            <a:ext cx="362116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Continuous Improvement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87001" y="5236726"/>
            <a:ext cx="7142798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Framework for ongoing performance monitoring and strategic refinement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589752" y="6667738"/>
            <a:ext cx="7268289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i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"Transforming data into insights, insights into action, and action into sustainable business growth."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58758" y="6419493"/>
            <a:ext cx="30480" cy="1202769"/>
          </a:xfrm>
          <a:prstGeom prst="rect">
            <a:avLst/>
          </a:prstGeom>
          <a:solidFill>
            <a:srgbClr val="006747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269" y="774383"/>
            <a:ext cx="1376601" cy="351353"/>
          </a:xfrm>
          <a:prstGeom prst="roundRect">
            <a:avLst>
              <a:gd name="adj" fmla="val 36670"/>
            </a:avLst>
          </a:prstGeom>
          <a:noFill/>
          <a:ln w="7620">
            <a:solidFill>
              <a:srgbClr val="006747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741164" y="835581"/>
            <a:ext cx="1146810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PROJECT SCOPE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26269" y="1197292"/>
            <a:ext cx="7152561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End-to-End Analytics Workflow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626269" y="2024777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01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26269" y="2305883"/>
            <a:ext cx="7891463" cy="2286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8" name="Text 5"/>
          <p:cNvSpPr/>
          <p:nvPr/>
        </p:nvSpPr>
        <p:spPr>
          <a:xfrm>
            <a:off x="626269" y="2441019"/>
            <a:ext cx="2694384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Requirement Gathering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6269" y="2827853"/>
            <a:ext cx="7891463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Identified stakeholder needs and defined key business questions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6269" y="3427095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26269" y="3708202"/>
            <a:ext cx="7891463" cy="2286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2" name="Text 9"/>
          <p:cNvSpPr/>
          <p:nvPr/>
        </p:nvSpPr>
        <p:spPr>
          <a:xfrm>
            <a:off x="626269" y="3843337"/>
            <a:ext cx="223670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Preparation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6269" y="4230172"/>
            <a:ext cx="7891463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Cleaned and standardized 8,523 records across 12 features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26269" y="4829413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26269" y="5110520"/>
            <a:ext cx="7891463" cy="2286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6" name="Text 13"/>
          <p:cNvSpPr/>
          <p:nvPr/>
        </p:nvSpPr>
        <p:spPr>
          <a:xfrm>
            <a:off x="626269" y="5245656"/>
            <a:ext cx="223670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Analysis &amp; Insights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26269" y="5632490"/>
            <a:ext cx="7891463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Applied pivot tables and Excel functions for KPI computation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26269" y="6231731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626269" y="6512838"/>
            <a:ext cx="7891463" cy="2286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20" name="Text 17"/>
          <p:cNvSpPr/>
          <p:nvPr/>
        </p:nvSpPr>
        <p:spPr>
          <a:xfrm>
            <a:off x="626269" y="6647974"/>
            <a:ext cx="2278261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Dashboard Creation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626269" y="7034808"/>
            <a:ext cx="7891463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Built interactive visualizations for data-driven decisions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2873"/>
            <a:ext cx="81066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Performance Indicators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862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8.5K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3904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Total Records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8084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Item-level sales data analyzed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35862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12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3904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388084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Comprehensive attribute coverage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35862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3904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Core KPIs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388084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Sales, items, ratings, averages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472571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Primary Metrics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793790" y="53778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Total Sales Revenue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58200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Average Sales per Transaction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2622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Number of Items Sold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7044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Average Customer Rating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4725710"/>
            <a:ext cx="359652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Analysis Dimensions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7599521" y="53778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Product Performance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58200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Outlet Characteristics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62622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Customer Preferences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599521" y="67044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Geographic Patterns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1492" y="507683"/>
            <a:ext cx="1148001" cy="274677"/>
          </a:xfrm>
          <a:prstGeom prst="roundRect">
            <a:avLst>
              <a:gd name="adj" fmla="val 38314"/>
            </a:avLst>
          </a:prstGeom>
          <a:solidFill>
            <a:srgbClr val="CCFFEF"/>
          </a:solidFill>
          <a:ln/>
        </p:spPr>
      </p:sp>
      <p:sp>
        <p:nvSpPr>
          <p:cNvPr id="4" name="Text 1"/>
          <p:cNvSpPr/>
          <p:nvPr/>
        </p:nvSpPr>
        <p:spPr>
          <a:xfrm>
            <a:off x="599123" y="551498"/>
            <a:ext cx="972741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STRUCTURE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511492" y="840819"/>
            <a:ext cx="3654147" cy="456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Categories</a:t>
            </a:r>
            <a:endParaRPr lang="en-US" sz="2850" dirty="0"/>
          </a:p>
        </p:txBody>
      </p:sp>
      <p:sp>
        <p:nvSpPr>
          <p:cNvPr id="6" name="Shape 3"/>
          <p:cNvSpPr/>
          <p:nvPr/>
        </p:nvSpPr>
        <p:spPr>
          <a:xfrm>
            <a:off x="511492" y="1516737"/>
            <a:ext cx="8121015" cy="1441728"/>
          </a:xfrm>
          <a:prstGeom prst="roundRect">
            <a:avLst>
              <a:gd name="adj" fmla="val 912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65202" y="1670447"/>
            <a:ext cx="438388" cy="438388"/>
          </a:xfrm>
          <a:prstGeom prst="roundRect">
            <a:avLst>
              <a:gd name="adj" fmla="val 20856149"/>
            </a:avLst>
          </a:prstGeom>
          <a:solidFill>
            <a:srgbClr val="00674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693" y="1790938"/>
            <a:ext cx="197287" cy="19728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65202" y="2254925"/>
            <a:ext cx="1827014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Product Attributes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665202" y="2570917"/>
            <a:ext cx="7813596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Item type classification and fat content segmentation for health-driven analysis</a:t>
            </a:r>
            <a:endParaRPr lang="en-US" sz="1150" dirty="0"/>
          </a:p>
        </p:txBody>
      </p:sp>
      <p:sp>
        <p:nvSpPr>
          <p:cNvPr id="11" name="Shape 7"/>
          <p:cNvSpPr/>
          <p:nvPr/>
        </p:nvSpPr>
        <p:spPr>
          <a:xfrm>
            <a:off x="511492" y="3104555"/>
            <a:ext cx="8121015" cy="1441728"/>
          </a:xfrm>
          <a:prstGeom prst="roundRect">
            <a:avLst>
              <a:gd name="adj" fmla="val 912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665202" y="3258264"/>
            <a:ext cx="438388" cy="438388"/>
          </a:xfrm>
          <a:prstGeom prst="roundRect">
            <a:avLst>
              <a:gd name="adj" fmla="val 20856149"/>
            </a:avLst>
          </a:prstGeom>
          <a:solidFill>
            <a:srgbClr val="00674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693" y="3378756"/>
            <a:ext cx="197287" cy="19728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65202" y="3842742"/>
            <a:ext cx="1827014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Sales Metrics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665202" y="4158734"/>
            <a:ext cx="7813596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Revenue values, quantity sold, and average sales per transaction</a:t>
            </a:r>
            <a:endParaRPr lang="en-US" sz="1150" dirty="0"/>
          </a:p>
        </p:txBody>
      </p:sp>
      <p:sp>
        <p:nvSpPr>
          <p:cNvPr id="16" name="Shape 11"/>
          <p:cNvSpPr/>
          <p:nvPr/>
        </p:nvSpPr>
        <p:spPr>
          <a:xfrm>
            <a:off x="511492" y="4692372"/>
            <a:ext cx="8121015" cy="1441728"/>
          </a:xfrm>
          <a:prstGeom prst="roundRect">
            <a:avLst>
              <a:gd name="adj" fmla="val 912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665202" y="4846082"/>
            <a:ext cx="438388" cy="438388"/>
          </a:xfrm>
          <a:prstGeom prst="roundRect">
            <a:avLst>
              <a:gd name="adj" fmla="val 20856149"/>
            </a:avLst>
          </a:prstGeom>
          <a:solidFill>
            <a:srgbClr val="006747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5693" y="4966573"/>
            <a:ext cx="197287" cy="19728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65202" y="5430560"/>
            <a:ext cx="1835229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Customer Feedback</a:t>
            </a:r>
            <a:endParaRPr lang="en-US" sz="1400" dirty="0"/>
          </a:p>
        </p:txBody>
      </p:sp>
      <p:sp>
        <p:nvSpPr>
          <p:cNvPr id="20" name="Text 14"/>
          <p:cNvSpPr/>
          <p:nvPr/>
        </p:nvSpPr>
        <p:spPr>
          <a:xfrm>
            <a:off x="665202" y="5746552"/>
            <a:ext cx="7813596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Item ratings and aggregated satisfaction scores across products</a:t>
            </a:r>
            <a:endParaRPr lang="en-US" sz="1150" dirty="0"/>
          </a:p>
        </p:txBody>
      </p:sp>
      <p:sp>
        <p:nvSpPr>
          <p:cNvPr id="21" name="Shape 15"/>
          <p:cNvSpPr/>
          <p:nvPr/>
        </p:nvSpPr>
        <p:spPr>
          <a:xfrm>
            <a:off x="511492" y="6280190"/>
            <a:ext cx="8121015" cy="1441728"/>
          </a:xfrm>
          <a:prstGeom prst="roundRect">
            <a:avLst>
              <a:gd name="adj" fmla="val 912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2" name="Shape 16"/>
          <p:cNvSpPr/>
          <p:nvPr/>
        </p:nvSpPr>
        <p:spPr>
          <a:xfrm>
            <a:off x="665202" y="6433899"/>
            <a:ext cx="438388" cy="438388"/>
          </a:xfrm>
          <a:prstGeom prst="roundRect">
            <a:avLst>
              <a:gd name="adj" fmla="val 20856149"/>
            </a:avLst>
          </a:prstGeom>
          <a:solidFill>
            <a:srgbClr val="006747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5693" y="6554391"/>
            <a:ext cx="197287" cy="197287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665202" y="7018377"/>
            <a:ext cx="1827014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Outlet Details</a:t>
            </a:r>
            <a:endParaRPr lang="en-US" sz="1400" dirty="0"/>
          </a:p>
        </p:txBody>
      </p:sp>
      <p:sp>
        <p:nvSpPr>
          <p:cNvPr id="25" name="Text 18"/>
          <p:cNvSpPr/>
          <p:nvPr/>
        </p:nvSpPr>
        <p:spPr>
          <a:xfrm>
            <a:off x="665202" y="7334369"/>
            <a:ext cx="7813596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Store type, size, location tier, and establishment year data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64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331" y="3238976"/>
            <a:ext cx="7668578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Cleaning &amp; Preparation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0331" y="4217313"/>
            <a:ext cx="6469142" cy="1603058"/>
          </a:xfrm>
          <a:prstGeom prst="roundRect">
            <a:avLst>
              <a:gd name="adj" fmla="val 6845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7471" y="4217313"/>
            <a:ext cx="91440" cy="1603058"/>
          </a:xfrm>
          <a:prstGeom prst="roundRect">
            <a:avLst>
              <a:gd name="adj" fmla="val 208218"/>
            </a:avLst>
          </a:prstGeom>
          <a:solidFill>
            <a:srgbClr val="006747"/>
          </a:solidFill>
          <a:ln/>
        </p:spPr>
      </p:sp>
      <p:sp>
        <p:nvSpPr>
          <p:cNvPr id="6" name="Text 3"/>
          <p:cNvSpPr/>
          <p:nvPr/>
        </p:nvSpPr>
        <p:spPr>
          <a:xfrm>
            <a:off x="1043226" y="4451628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Quality Assurance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43226" y="4909066"/>
            <a:ext cx="593193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Removed inconsistencies, duplicate entries, and formatting issues to ensure data integrity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0928" y="4217313"/>
            <a:ext cx="6469142" cy="1603058"/>
          </a:xfrm>
          <a:prstGeom prst="roundRect">
            <a:avLst>
              <a:gd name="adj" fmla="val 6845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8067" y="4217313"/>
            <a:ext cx="91440" cy="1603058"/>
          </a:xfrm>
          <a:prstGeom prst="roundRect">
            <a:avLst>
              <a:gd name="adj" fmla="val 208218"/>
            </a:avLst>
          </a:prstGeom>
          <a:solidFill>
            <a:srgbClr val="006747"/>
          </a:solidFill>
          <a:ln/>
        </p:spPr>
      </p:sp>
      <p:sp>
        <p:nvSpPr>
          <p:cNvPr id="10" name="Text 7"/>
          <p:cNvSpPr/>
          <p:nvPr/>
        </p:nvSpPr>
        <p:spPr>
          <a:xfrm>
            <a:off x="7723823" y="4451628"/>
            <a:ext cx="3342322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Missing Value Treatment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723823" y="4909066"/>
            <a:ext cx="593193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Handled incorrect and missing values to maintain analytical accuracy across all records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0331" y="6031825"/>
            <a:ext cx="6469142" cy="1603058"/>
          </a:xfrm>
          <a:prstGeom prst="roundRect">
            <a:avLst>
              <a:gd name="adj" fmla="val 6845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17471" y="6031825"/>
            <a:ext cx="91440" cy="1603058"/>
          </a:xfrm>
          <a:prstGeom prst="roundRect">
            <a:avLst>
              <a:gd name="adj" fmla="val 208218"/>
            </a:avLst>
          </a:prstGeom>
          <a:solidFill>
            <a:srgbClr val="006747"/>
          </a:solidFill>
          <a:ln/>
        </p:spPr>
      </p:sp>
      <p:sp>
        <p:nvSpPr>
          <p:cNvPr id="14" name="Text 11"/>
          <p:cNvSpPr/>
          <p:nvPr/>
        </p:nvSpPr>
        <p:spPr>
          <a:xfrm>
            <a:off x="1043226" y="6266140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Standardization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43226" y="6723578"/>
            <a:ext cx="593193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Unified categorical fields for consistent grouping and aggregation across dimensions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20928" y="6031825"/>
            <a:ext cx="6469142" cy="1603058"/>
          </a:xfrm>
          <a:prstGeom prst="roundRect">
            <a:avLst>
              <a:gd name="adj" fmla="val 6845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398067" y="6031825"/>
            <a:ext cx="91440" cy="1603058"/>
          </a:xfrm>
          <a:prstGeom prst="roundRect">
            <a:avLst>
              <a:gd name="adj" fmla="val 208218"/>
            </a:avLst>
          </a:prstGeom>
          <a:solidFill>
            <a:srgbClr val="006747"/>
          </a:solidFill>
          <a:ln/>
        </p:spPr>
      </p:sp>
      <p:sp>
        <p:nvSpPr>
          <p:cNvPr id="18" name="Text 15"/>
          <p:cNvSpPr/>
          <p:nvPr/>
        </p:nvSpPr>
        <p:spPr>
          <a:xfrm>
            <a:off x="7723823" y="6266140"/>
            <a:ext cx="2775347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Custom Calculations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23823" y="6723578"/>
            <a:ext cx="593193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Created calculated columns to support KPI computation and advanced segmentation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245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11518" y="558998"/>
            <a:ext cx="1236107" cy="397312"/>
          </a:xfrm>
          <a:prstGeom prst="roundRect">
            <a:avLst>
              <a:gd name="adj" fmla="val 36841"/>
            </a:avLst>
          </a:prstGeom>
          <a:noFill/>
          <a:ln w="7620">
            <a:solidFill>
              <a:srgbClr val="006747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8" y="676394"/>
            <a:ext cx="162520" cy="1625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84778" y="627578"/>
            <a:ext cx="733306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ANALYSIS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711518" y="1037511"/>
            <a:ext cx="7720965" cy="1270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Multi-Dimensional Segmentation</a:t>
            </a:r>
            <a:endParaRPr lang="en-US" sz="4000" dirty="0"/>
          </a:p>
        </p:txBody>
      </p:sp>
      <p:sp>
        <p:nvSpPr>
          <p:cNvPr id="7" name="Text 3"/>
          <p:cNvSpPr/>
          <p:nvPr/>
        </p:nvSpPr>
        <p:spPr>
          <a:xfrm>
            <a:off x="711518" y="2816304"/>
            <a:ext cx="2790706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Analysis Techniques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11518" y="3781782"/>
            <a:ext cx="2790706" cy="1300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Applied advanced Excel functions and pivot tables to uncover patterns across multiple business dimensions.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11518" y="5265301"/>
            <a:ext cx="279070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Pivot table summarization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11518" y="5661541"/>
            <a:ext cx="279070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KPI calculations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11518" y="6057781"/>
            <a:ext cx="279070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Comparative analysis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11518" y="6454021"/>
            <a:ext cx="279070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Trend identification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4005858" y="2949595"/>
            <a:ext cx="101560" cy="101560"/>
          </a:xfrm>
          <a:prstGeom prst="roundRect">
            <a:avLst>
              <a:gd name="adj" fmla="val 450177"/>
            </a:avLst>
          </a:prstGeom>
          <a:solidFill>
            <a:srgbClr val="006747"/>
          </a:solidFill>
          <a:ln/>
        </p:spPr>
      </p:sp>
      <p:sp>
        <p:nvSpPr>
          <p:cNvPr id="14" name="Text 10"/>
          <p:cNvSpPr/>
          <p:nvPr/>
        </p:nvSpPr>
        <p:spPr>
          <a:xfrm>
            <a:off x="4310658" y="2841665"/>
            <a:ext cx="30455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Item Type Performance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4310658" y="3362444"/>
            <a:ext cx="412932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Product category sales contribution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4005858" y="4202013"/>
            <a:ext cx="101560" cy="101560"/>
          </a:xfrm>
          <a:prstGeom prst="roundRect">
            <a:avLst>
              <a:gd name="adj" fmla="val 450177"/>
            </a:avLst>
          </a:prstGeom>
          <a:solidFill>
            <a:srgbClr val="006747"/>
          </a:solidFill>
          <a:ln/>
        </p:spPr>
      </p:sp>
      <p:sp>
        <p:nvSpPr>
          <p:cNvPr id="17" name="Text 13"/>
          <p:cNvSpPr/>
          <p:nvPr/>
        </p:nvSpPr>
        <p:spPr>
          <a:xfrm>
            <a:off x="4310658" y="4094083"/>
            <a:ext cx="308943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Fat Content Preferences</a:t>
            </a:r>
            <a:endParaRPr lang="en-US" sz="2000" dirty="0"/>
          </a:p>
        </p:txBody>
      </p:sp>
      <p:sp>
        <p:nvSpPr>
          <p:cNvPr id="18" name="Text 14"/>
          <p:cNvSpPr/>
          <p:nvPr/>
        </p:nvSpPr>
        <p:spPr>
          <a:xfrm>
            <a:off x="4310658" y="4614863"/>
            <a:ext cx="412932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Customer health-driven choices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4005858" y="5454432"/>
            <a:ext cx="101560" cy="101560"/>
          </a:xfrm>
          <a:prstGeom prst="roundRect">
            <a:avLst>
              <a:gd name="adj" fmla="val 450177"/>
            </a:avLst>
          </a:prstGeom>
          <a:solidFill>
            <a:srgbClr val="006747"/>
          </a:solidFill>
          <a:ln/>
        </p:spPr>
      </p:sp>
      <p:sp>
        <p:nvSpPr>
          <p:cNvPr id="20" name="Text 16"/>
          <p:cNvSpPr/>
          <p:nvPr/>
        </p:nvSpPr>
        <p:spPr>
          <a:xfrm>
            <a:off x="4310658" y="5346502"/>
            <a:ext cx="2827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Outlet Characteristics</a:t>
            </a:r>
            <a:endParaRPr lang="en-US" sz="2000" dirty="0"/>
          </a:p>
        </p:txBody>
      </p:sp>
      <p:sp>
        <p:nvSpPr>
          <p:cNvPr id="21" name="Text 17"/>
          <p:cNvSpPr/>
          <p:nvPr/>
        </p:nvSpPr>
        <p:spPr>
          <a:xfrm>
            <a:off x="4310658" y="5867281"/>
            <a:ext cx="412932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Size, location, and type impact</a:t>
            </a: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>
            <a:off x="4005858" y="6706850"/>
            <a:ext cx="101560" cy="101560"/>
          </a:xfrm>
          <a:prstGeom prst="roundRect">
            <a:avLst>
              <a:gd name="adj" fmla="val 450177"/>
            </a:avLst>
          </a:prstGeom>
          <a:solidFill>
            <a:srgbClr val="006747"/>
          </a:solidFill>
          <a:ln/>
        </p:spPr>
      </p:sp>
      <p:sp>
        <p:nvSpPr>
          <p:cNvPr id="23" name="Text 19"/>
          <p:cNvSpPr/>
          <p:nvPr/>
        </p:nvSpPr>
        <p:spPr>
          <a:xfrm>
            <a:off x="4310658" y="6598920"/>
            <a:ext cx="25411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Temporal Patterns</a:t>
            </a:r>
            <a:endParaRPr lang="en-US" sz="2000" dirty="0"/>
          </a:p>
        </p:txBody>
      </p:sp>
      <p:sp>
        <p:nvSpPr>
          <p:cNvPr id="24" name="Text 20"/>
          <p:cNvSpPr/>
          <p:nvPr/>
        </p:nvSpPr>
        <p:spPr>
          <a:xfrm>
            <a:off x="4310658" y="7119699"/>
            <a:ext cx="412932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Outlet age vs. performance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612458"/>
            <a:ext cx="7050286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Analytical Outcomes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4" y="1640562"/>
            <a:ext cx="1111448" cy="16365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11693" y="1862852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Top Performers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111693" y="2343507"/>
            <a:ext cx="6254353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Identified high-performing product categories and outlet formats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54" y="3277076"/>
            <a:ext cx="1111448" cy="13337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11693" y="3499366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Customer Insights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111693" y="3980021"/>
            <a:ext cx="625435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Analyzed preferences based on fat content and ratings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54" y="4610814"/>
            <a:ext cx="1111448" cy="13337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11693" y="4833104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Location Impact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111693" y="5313759"/>
            <a:ext cx="625435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Evaluated outlet size, age, and geography on sales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77954" y="6194584"/>
            <a:ext cx="7588091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comprehensive analysis enabled creation of an interactive Excel dashboard that empowers stakeholders to make informed, data-driven business decisions across product strategy, outlet management, and sales optimization.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259443"/>
            <a:ext cx="1816060" cy="426244"/>
          </a:xfrm>
          <a:prstGeom prst="roundRect">
            <a:avLst>
              <a:gd name="adj" fmla="val 38315"/>
            </a:avLst>
          </a:prstGeom>
          <a:solidFill>
            <a:srgbClr val="CCFFE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278" y="1381839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8455" y="1327428"/>
            <a:ext cx="127170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VISUALIZATION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177641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Interactive Excel Dashboard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6280190" y="353413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comprehensive visual interface presenting all key insights through dynamic charts, filters, and KPI summaries for real-time business intelligence.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5104805"/>
            <a:ext cx="21227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Visual Elements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280190" y="6040279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Charts, graphs, and KPI cards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963978" y="5104805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Interactivity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8963978" y="5685949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Filters and drill-down capabilities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1647765" y="5104805"/>
            <a:ext cx="2203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1647765" y="5685949"/>
            <a:ext cx="22038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User-friendly navigation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988368" y="861298"/>
            <a:ext cx="1920121" cy="269558"/>
          </a:xfrm>
          <a:prstGeom prst="roundRect">
            <a:avLst>
              <a:gd name="adj" fmla="val 38310"/>
            </a:avLst>
          </a:prstGeom>
          <a:solidFill>
            <a:srgbClr val="CCFFEF"/>
          </a:solidFill>
          <a:ln/>
        </p:spPr>
      </p:sp>
      <p:sp>
        <p:nvSpPr>
          <p:cNvPr id="4" name="Text 1"/>
          <p:cNvSpPr/>
          <p:nvPr/>
        </p:nvSpPr>
        <p:spPr>
          <a:xfrm>
            <a:off x="6074331" y="904280"/>
            <a:ext cx="1748195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STRATEGIC RECOMMENDATIONS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5988368" y="1188125"/>
            <a:ext cx="4395549" cy="448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Data-Driven Action Plan</a:t>
            </a:r>
            <a:endParaRPr lang="en-US" sz="2800" dirty="0"/>
          </a:p>
        </p:txBody>
      </p:sp>
      <p:sp>
        <p:nvSpPr>
          <p:cNvPr id="6" name="Shape 3"/>
          <p:cNvSpPr/>
          <p:nvPr/>
        </p:nvSpPr>
        <p:spPr>
          <a:xfrm>
            <a:off x="5988368" y="2066449"/>
            <a:ext cx="8140065" cy="1056680"/>
          </a:xfrm>
          <a:prstGeom prst="roundRect">
            <a:avLst>
              <a:gd name="adj" fmla="val 6923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5988368" y="2051209"/>
            <a:ext cx="8140065" cy="60960"/>
          </a:xfrm>
          <a:prstGeom prst="roundRect">
            <a:avLst>
              <a:gd name="adj" fmla="val 211754"/>
            </a:avLst>
          </a:prstGeom>
          <a:solidFill>
            <a:srgbClr val="006747"/>
          </a:solidFill>
          <a:ln/>
        </p:spPr>
      </p:sp>
      <p:sp>
        <p:nvSpPr>
          <p:cNvPr id="8" name="Shape 5"/>
          <p:cNvSpPr/>
          <p:nvPr/>
        </p:nvSpPr>
        <p:spPr>
          <a:xfrm>
            <a:off x="9843314" y="1851422"/>
            <a:ext cx="430173" cy="430173"/>
          </a:xfrm>
          <a:prstGeom prst="roundRect">
            <a:avLst>
              <a:gd name="adj" fmla="val 212566"/>
            </a:avLst>
          </a:prstGeom>
          <a:solidFill>
            <a:srgbClr val="006747"/>
          </a:solidFill>
          <a:ln/>
        </p:spPr>
      </p:sp>
      <p:sp>
        <p:nvSpPr>
          <p:cNvPr id="9" name="Text 6"/>
          <p:cNvSpPr/>
          <p:nvPr/>
        </p:nvSpPr>
        <p:spPr>
          <a:xfrm>
            <a:off x="9972377" y="1958935"/>
            <a:ext cx="17204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46959" y="2424946"/>
            <a:ext cx="1974532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Product Optimization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146959" y="2734985"/>
            <a:ext cx="7822883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Prioritize high-performing products and fat-content categories to maximize revenue through targeted promotions</a:t>
            </a:r>
            <a:endParaRPr lang="en-US" sz="1100" dirty="0"/>
          </a:p>
        </p:txBody>
      </p:sp>
      <p:sp>
        <p:nvSpPr>
          <p:cNvPr id="12" name="Shape 9"/>
          <p:cNvSpPr/>
          <p:nvPr/>
        </p:nvSpPr>
        <p:spPr>
          <a:xfrm>
            <a:off x="5988368" y="3481507"/>
            <a:ext cx="8140065" cy="1056680"/>
          </a:xfrm>
          <a:prstGeom prst="roundRect">
            <a:avLst>
              <a:gd name="adj" fmla="val 6923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5988368" y="3466267"/>
            <a:ext cx="8140065" cy="60960"/>
          </a:xfrm>
          <a:prstGeom prst="roundRect">
            <a:avLst>
              <a:gd name="adj" fmla="val 211754"/>
            </a:avLst>
          </a:prstGeom>
          <a:solidFill>
            <a:srgbClr val="006747"/>
          </a:solidFill>
          <a:ln/>
        </p:spPr>
      </p:sp>
      <p:sp>
        <p:nvSpPr>
          <p:cNvPr id="14" name="Shape 11"/>
          <p:cNvSpPr/>
          <p:nvPr/>
        </p:nvSpPr>
        <p:spPr>
          <a:xfrm>
            <a:off x="9843314" y="3266480"/>
            <a:ext cx="430173" cy="430173"/>
          </a:xfrm>
          <a:prstGeom prst="roundRect">
            <a:avLst>
              <a:gd name="adj" fmla="val 212566"/>
            </a:avLst>
          </a:prstGeom>
          <a:solidFill>
            <a:srgbClr val="006747"/>
          </a:solidFill>
          <a:ln/>
        </p:spPr>
      </p:sp>
      <p:sp>
        <p:nvSpPr>
          <p:cNvPr id="15" name="Text 12"/>
          <p:cNvSpPr/>
          <p:nvPr/>
        </p:nvSpPr>
        <p:spPr>
          <a:xfrm>
            <a:off x="9972377" y="3373993"/>
            <a:ext cx="17204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46959" y="3840004"/>
            <a:ext cx="1792843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Inventory Strategy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146959" y="4150042"/>
            <a:ext cx="7822883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Optimize product assortment based on outlet size and performance metrics for efficient stock management</a:t>
            </a:r>
            <a:endParaRPr lang="en-US" sz="1100" dirty="0"/>
          </a:p>
        </p:txBody>
      </p:sp>
      <p:sp>
        <p:nvSpPr>
          <p:cNvPr id="18" name="Shape 15"/>
          <p:cNvSpPr/>
          <p:nvPr/>
        </p:nvSpPr>
        <p:spPr>
          <a:xfrm>
            <a:off x="5988368" y="4896564"/>
            <a:ext cx="8140065" cy="1056680"/>
          </a:xfrm>
          <a:prstGeom prst="roundRect">
            <a:avLst>
              <a:gd name="adj" fmla="val 6923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5988368" y="4881324"/>
            <a:ext cx="8140065" cy="60960"/>
          </a:xfrm>
          <a:prstGeom prst="roundRect">
            <a:avLst>
              <a:gd name="adj" fmla="val 211754"/>
            </a:avLst>
          </a:prstGeom>
          <a:solidFill>
            <a:srgbClr val="006747"/>
          </a:solidFill>
          <a:ln/>
        </p:spPr>
      </p:sp>
      <p:sp>
        <p:nvSpPr>
          <p:cNvPr id="20" name="Shape 17"/>
          <p:cNvSpPr/>
          <p:nvPr/>
        </p:nvSpPr>
        <p:spPr>
          <a:xfrm>
            <a:off x="9843314" y="4681538"/>
            <a:ext cx="430173" cy="430173"/>
          </a:xfrm>
          <a:prstGeom prst="roundRect">
            <a:avLst>
              <a:gd name="adj" fmla="val 212566"/>
            </a:avLst>
          </a:prstGeom>
          <a:solidFill>
            <a:srgbClr val="006747"/>
          </a:solidFill>
          <a:ln/>
        </p:spPr>
      </p:sp>
      <p:sp>
        <p:nvSpPr>
          <p:cNvPr id="21" name="Text 18"/>
          <p:cNvSpPr/>
          <p:nvPr/>
        </p:nvSpPr>
        <p:spPr>
          <a:xfrm>
            <a:off x="9972377" y="4789051"/>
            <a:ext cx="17204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6146959" y="5255062"/>
            <a:ext cx="2174319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Regional Customization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6146959" y="5565100"/>
            <a:ext cx="7822883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Apply location-specific sales strategies using outlet tier insights to capture local market opportunities</a:t>
            </a:r>
            <a:endParaRPr lang="en-US" sz="1100" dirty="0"/>
          </a:p>
        </p:txBody>
      </p:sp>
      <p:sp>
        <p:nvSpPr>
          <p:cNvPr id="24" name="Shape 21"/>
          <p:cNvSpPr/>
          <p:nvPr/>
        </p:nvSpPr>
        <p:spPr>
          <a:xfrm>
            <a:off x="5988368" y="6311622"/>
            <a:ext cx="8140065" cy="1056680"/>
          </a:xfrm>
          <a:prstGeom prst="roundRect">
            <a:avLst>
              <a:gd name="adj" fmla="val 6923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5988368" y="6296382"/>
            <a:ext cx="8140065" cy="60960"/>
          </a:xfrm>
          <a:prstGeom prst="roundRect">
            <a:avLst>
              <a:gd name="adj" fmla="val 211754"/>
            </a:avLst>
          </a:prstGeom>
          <a:solidFill>
            <a:srgbClr val="006747"/>
          </a:solidFill>
          <a:ln/>
        </p:spPr>
      </p:sp>
      <p:sp>
        <p:nvSpPr>
          <p:cNvPr id="26" name="Shape 23"/>
          <p:cNvSpPr/>
          <p:nvPr/>
        </p:nvSpPr>
        <p:spPr>
          <a:xfrm>
            <a:off x="9843314" y="6096595"/>
            <a:ext cx="430173" cy="430173"/>
          </a:xfrm>
          <a:prstGeom prst="roundRect">
            <a:avLst>
              <a:gd name="adj" fmla="val 212566"/>
            </a:avLst>
          </a:prstGeom>
          <a:solidFill>
            <a:srgbClr val="006747"/>
          </a:solidFill>
          <a:ln/>
        </p:spPr>
      </p:sp>
      <p:sp>
        <p:nvSpPr>
          <p:cNvPr id="27" name="Text 24"/>
          <p:cNvSpPr/>
          <p:nvPr/>
        </p:nvSpPr>
        <p:spPr>
          <a:xfrm>
            <a:off x="9972377" y="6204109"/>
            <a:ext cx="17204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6146959" y="6670119"/>
            <a:ext cx="1983462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Quality Enhancement</a:t>
            </a:r>
            <a:endParaRPr lang="en-US" sz="1400" dirty="0"/>
          </a:p>
        </p:txBody>
      </p:sp>
      <p:sp>
        <p:nvSpPr>
          <p:cNvPr id="29" name="Text 26"/>
          <p:cNvSpPr/>
          <p:nvPr/>
        </p:nvSpPr>
        <p:spPr>
          <a:xfrm>
            <a:off x="6146959" y="6980158"/>
            <a:ext cx="7822883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Improve low-rated products and outlets to boost customer satisfaction and long-term retention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2026-01-17T07:09:16Z</dcterms:created>
  <dcterms:modified xsi:type="dcterms:W3CDTF">2026-01-17T07:09:16Z</dcterms:modified>
</cp:coreProperties>
</file>